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775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3071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1188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369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4817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5459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9192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0268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61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17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447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90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131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670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805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018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627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5052578-1221-4A2B-8B2A-0F03574001A5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20BA52E-CDA7-4210-8C2E-4D4653A122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70802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CB457-97DC-9BFA-37F5-FA5E56CCB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829" y="653143"/>
            <a:ext cx="11778342" cy="2177143"/>
          </a:xfrm>
        </p:spPr>
        <p:txBody>
          <a:bodyPr>
            <a:normAutofit/>
          </a:bodyPr>
          <a:lstStyle/>
          <a:p>
            <a:r>
              <a:rPr lang="en-US" dirty="0"/>
              <a:t>THE FACTORY ACT,1948</a:t>
            </a:r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81A380-3B3B-FB36-1326-005DF57BCE97}"/>
              </a:ext>
            </a:extLst>
          </p:cNvPr>
          <p:cNvSpPr/>
          <p:nvPr/>
        </p:nvSpPr>
        <p:spPr>
          <a:xfrm>
            <a:off x="6901543" y="3603171"/>
            <a:ext cx="4931228" cy="28411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Dr. </a:t>
            </a:r>
            <a:r>
              <a:rPr lang="en-US" sz="2800" dirty="0" err="1"/>
              <a:t>Srinibash</a:t>
            </a:r>
            <a:r>
              <a:rPr lang="en-US" sz="2800" dirty="0"/>
              <a:t> Dash</a:t>
            </a:r>
          </a:p>
          <a:p>
            <a:pPr algn="ctr"/>
            <a:r>
              <a:rPr lang="en-US" sz="2800" dirty="0"/>
              <a:t>Associate Professor &amp; Head</a:t>
            </a:r>
          </a:p>
          <a:p>
            <a:pPr algn="ctr"/>
            <a:r>
              <a:rPr lang="en-US" sz="2800" dirty="0"/>
              <a:t>School of Management</a:t>
            </a:r>
          </a:p>
          <a:p>
            <a:pPr algn="ctr"/>
            <a:r>
              <a:rPr lang="en-US" sz="2800" dirty="0"/>
              <a:t>Gangadhar </a:t>
            </a:r>
            <a:r>
              <a:rPr lang="en-US" sz="2800" dirty="0" err="1"/>
              <a:t>Meher</a:t>
            </a:r>
            <a:r>
              <a:rPr lang="en-US" sz="2800"/>
              <a:t> University</a:t>
            </a:r>
            <a:endParaRPr lang="en-IN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761D9A-4B0D-A9B5-66DD-97C2E2263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29" y="2340429"/>
            <a:ext cx="6335484" cy="410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09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45C22-4E80-044E-08F1-381CD7839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INTRODUCTION</a:t>
            </a:r>
            <a:endParaRPr lang="en-IN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34398-49A3-DCDA-6291-A135CC383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Factories Act, 1948, is a comprehensive legislation that governs the health, safety, welfare, and working conditions of workers in factories.</a:t>
            </a:r>
          </a:p>
          <a:p>
            <a:r>
              <a:rPr lang="en-US" dirty="0"/>
              <a:t>APPLICABILITY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Applies to factories employing 10 or more workers with power, or 20 or more workers without power.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Small establishments and some industries under specific conditions.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7353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8BAC3-C382-70D6-4A27-A34A6CC1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OBJECTIVES</a:t>
            </a:r>
            <a:endParaRPr lang="en-IN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0275-D37E-679F-A73F-31EA1A3E0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To ensure adequate safety measures in factories.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To promote health and welfare of workers.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To regulate working hours and holidays.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To prevent exploitation of workers.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514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D706E-FD01-D656-1B64-EF50E3514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IMPORTANT PROVISIONS</a:t>
            </a:r>
            <a:endParaRPr lang="en-IN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12169-8B65-C5A1-974D-F339D713E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Health Provisions: Cleanliness , ventilation and </a:t>
            </a:r>
            <a:r>
              <a:rPr lang="en-US" dirty="0" err="1"/>
              <a:t>temeperature</a:t>
            </a:r>
            <a:r>
              <a:rPr lang="en-US" dirty="0"/>
              <a:t>  Disposal of water, Drinking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Safety Provisions: Fencing of Machinery , Overhead Protection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Welfare Provisions: Washing Facilities , Canteens , Canteens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Working Hour and Holidays: Weekly hours , Holidays , Daily Hours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Employment of Young Persons: Prohibition of Child Labor , Working Hour for Adolescents.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Hazardous Processes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415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35117-1587-2E2D-E78D-BD4A96A5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Relevant Legislations</a:t>
            </a:r>
            <a:endParaRPr lang="en-IN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C8AF0-E650-6E7A-6826-9AB9996D6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Employee’s State Insurance (ESI) Act,1948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Industrial Disputes Act,1947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Payment  of Wages Act,1936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Environment Protection Act,1986</a:t>
            </a:r>
          </a:p>
        </p:txBody>
      </p:sp>
    </p:spTree>
    <p:extLst>
      <p:ext uri="{BB962C8B-B14F-4D97-AF65-F5344CB8AC3E}">
        <p14:creationId xmlns:p14="http://schemas.microsoft.com/office/powerpoint/2010/main" val="84561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8A6F9-18BA-297E-0601-F436C55B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998" y="365125"/>
            <a:ext cx="10233801" cy="1325563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Penalties and Enforcement</a:t>
            </a:r>
            <a:endParaRPr lang="en-IN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462A8-31C0-FB0B-0587-A39745CA2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436914"/>
            <a:ext cx="10233800" cy="47400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PENALTIES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1.Contavening Provision</a:t>
            </a:r>
          </a:p>
          <a:p>
            <a:pPr marL="0" indent="0">
              <a:buNone/>
            </a:pPr>
            <a:r>
              <a:rPr lang="en-US" dirty="0"/>
              <a:t>2.Non maintenance of records</a:t>
            </a:r>
          </a:p>
          <a:p>
            <a:pPr marL="0" indent="0">
              <a:buNone/>
            </a:pPr>
            <a:r>
              <a:rPr lang="en-US" dirty="0"/>
              <a:t>3.Non compliance with health and Welfare provision</a:t>
            </a:r>
          </a:p>
          <a:p>
            <a:pPr marL="0" indent="0">
              <a:buNone/>
            </a:pPr>
            <a:r>
              <a:rPr lang="en-US" dirty="0"/>
              <a:t>4.Non compliance with safety Regulation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ENFORCEMENT</a:t>
            </a:r>
          </a:p>
          <a:p>
            <a:pPr marL="0" indent="0">
              <a:buNone/>
            </a:pPr>
            <a:r>
              <a:rPr lang="en-US" dirty="0"/>
              <a:t>1.Inspector</a:t>
            </a:r>
          </a:p>
          <a:p>
            <a:pPr marL="0" indent="0">
              <a:buNone/>
            </a:pPr>
            <a:r>
              <a:rPr lang="en-US" dirty="0"/>
              <a:t>2.Prosecution</a:t>
            </a:r>
          </a:p>
          <a:p>
            <a:pPr marL="0" indent="0">
              <a:buNone/>
            </a:pPr>
            <a:r>
              <a:rPr lang="en-US" dirty="0"/>
              <a:t>3.Closure</a:t>
            </a:r>
          </a:p>
          <a:p>
            <a:pPr marL="0" indent="0">
              <a:buNone/>
            </a:pPr>
            <a:r>
              <a:rPr lang="en-US" dirty="0"/>
              <a:t>4.Revocation of </a:t>
            </a:r>
            <a:r>
              <a:rPr lang="en-US" dirty="0" err="1"/>
              <a:t>licences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919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0A6BC-3559-33DD-5974-59AE64DD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CASE STUDY</a:t>
            </a:r>
            <a:endParaRPr lang="en-IN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22A0-FF7E-E03C-34FB-4F9B4C79A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Case study : XYZ Textile Mills </a:t>
            </a:r>
          </a:p>
          <a:p>
            <a:r>
              <a:rPr lang="en-US" dirty="0"/>
              <a:t>SCENARIO: XYZ Textile Mills employs 500 workers and operates in the textile manufacturing sector. The management has been neglecting key provisions of the Factories Act, 1948.</a:t>
            </a:r>
          </a:p>
          <a:p>
            <a:r>
              <a:rPr lang="en-US" dirty="0"/>
              <a:t>Key provisions and violations: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Unsafe Conditions: Poor ventilation and lack of safety gear.</a:t>
            </a:r>
          </a:p>
          <a:p>
            <a:r>
              <a:rPr lang="en-US" dirty="0"/>
              <a:t>Violations : Section 11:Safety measures.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Excessive Hours: Workers exceed the 48-hour weekly limit.</a:t>
            </a:r>
          </a:p>
          <a:p>
            <a:r>
              <a:rPr lang="en-US" dirty="0"/>
              <a:t>Violations: Section 15:Working hour limits.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3.No Welfare Facilities: Lack of restrooms, drinking water, and first-aid .</a:t>
            </a:r>
          </a:p>
          <a:p>
            <a:r>
              <a:rPr lang="en-US" dirty="0"/>
              <a:t>Violations : Section 18: Health and hygiene . Section 19: Welfare facilities . </a:t>
            </a:r>
          </a:p>
          <a:p>
            <a:r>
              <a:rPr lang="en-US" dirty="0"/>
              <a:t>Outcome: A labor inspector visits the factory and finds the violations. A show-cause notice is issued to the factory . The factory is fined, and its managing director faces imprisonment. The factory is ordered to comply with the Act immediately.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2113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B5EA8-F138-0E0C-CDC2-2CE81909C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CONCLUSION</a:t>
            </a:r>
            <a:endParaRPr lang="en-IN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84418-5D39-A06A-7644-86B831623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2416629"/>
            <a:ext cx="10233800" cy="37603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case illustrates the crucial role of the Factories Act, 1948 in ensuring that factories maintain safe working conditions and comply with health and welfare standards. Non-compliance can lead to significant legal consequences, including fines and imprisonment.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7093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93B634-81E0-656B-3783-0C6269B195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9" y="527957"/>
            <a:ext cx="10711542" cy="5802085"/>
          </a:xfrm>
        </p:spPr>
      </p:pic>
    </p:spTree>
    <p:extLst>
      <p:ext uri="{BB962C8B-B14F-4D97-AF65-F5344CB8AC3E}">
        <p14:creationId xmlns:p14="http://schemas.microsoft.com/office/powerpoint/2010/main" val="2505060098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81</TotalTime>
  <Words>450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Corbel</vt:lpstr>
      <vt:lpstr>Wingdings</vt:lpstr>
      <vt:lpstr>Depth</vt:lpstr>
      <vt:lpstr>THE FACTORY ACT,1948</vt:lpstr>
      <vt:lpstr>INTRODUCTION</vt:lpstr>
      <vt:lpstr>OBJECTIVES</vt:lpstr>
      <vt:lpstr>IMPORTANT PROVISIONS</vt:lpstr>
      <vt:lpstr>Relevant Legislations</vt:lpstr>
      <vt:lpstr>Penalties and Enforcement</vt:lpstr>
      <vt:lpstr>CASE STUDY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SMRUTI PANIGRAHI</dc:creator>
  <cp:lastModifiedBy>OWNER</cp:lastModifiedBy>
  <cp:revision>5</cp:revision>
  <dcterms:created xsi:type="dcterms:W3CDTF">2024-12-15T04:06:55Z</dcterms:created>
  <dcterms:modified xsi:type="dcterms:W3CDTF">2025-01-20T16:29:11Z</dcterms:modified>
</cp:coreProperties>
</file>